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85" r:id="rId2"/>
    <p:sldId id="407" r:id="rId3"/>
    <p:sldId id="443" r:id="rId4"/>
    <p:sldId id="425" r:id="rId5"/>
    <p:sldId id="427" r:id="rId6"/>
    <p:sldId id="448" r:id="rId7"/>
    <p:sldId id="444" r:id="rId8"/>
    <p:sldId id="449" r:id="rId9"/>
    <p:sldId id="420" r:id="rId10"/>
    <p:sldId id="453" r:id="rId11"/>
    <p:sldId id="442" r:id="rId12"/>
    <p:sldId id="451" r:id="rId13"/>
    <p:sldId id="393" r:id="rId14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na Gunnes" initials="NG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77"/>
    <a:srgbClr val="004A93"/>
    <a:srgbClr val="AFCA0B"/>
    <a:srgbClr val="004A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ddels stil 4 - aks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2" autoAdjust="0"/>
    <p:restoredTop sz="99695" autoAdjust="0"/>
  </p:normalViewPr>
  <p:slideViewPr>
    <p:cSldViewPr snapToGrid="0">
      <p:cViewPr varScale="1">
        <p:scale>
          <a:sx n="163" d="100"/>
          <a:sy n="163" d="100"/>
        </p:scale>
        <p:origin x="14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76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4E7D081D-00C4-4F27-9FB7-56F92581F7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ACA8F7-0286-4A69-9296-22043389E7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FEF7D19B-ABB8-405D-A632-EBD6DB666D36}" type="datetimeFigureOut">
              <a:rPr lang="nb-NO" smtClean="0"/>
              <a:t>25.05.2021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6CA398D-6E38-4B3E-8448-CD13E404EC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F9B3648-8466-4A18-B775-5927BEB2B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B92817C7-0CD1-4AB6-A161-706ECA8E8A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9214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73FAAF9F-1699-E943-ACCE-9682E6851D55}" type="datetimeFigureOut">
              <a:rPr lang="nb-NO" smtClean="0"/>
              <a:t>25.05.2021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479F8C22-4B7E-C849-A7FA-08599E78BF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168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FF05FE-4686-4401-8435-3184D20E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E55D9E-DCCB-4C6A-B993-B4E34064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73E658-A926-4C2C-98EE-AB70A1D0C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CFA45D2A-9AD5-4FA0-8B4D-3F277D66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4348607" cy="1194380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986C8ECE-38F8-4390-AC09-623FD14A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6" y="2978331"/>
            <a:ext cx="4348606" cy="137742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D529F53-5CF9-4D77-8899-65700A0566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1"/>
            <a:ext cx="6095999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18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303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loverskrif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AA9C0BB-5039-4A1C-947B-6743E2CBA5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30C9680-88E9-452A-BB51-C51AB99C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3484A42-984E-4758-86EA-2B21CC09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0385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59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B4D85B6-5136-43C2-BCCA-FFE6137618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8CFEB4D9-AD72-4B60-95EB-31621B6E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D57DF29E-3BF1-4C83-88E7-8D3E0A61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12339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3167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3113684-BC8C-4B54-B1C4-2C234332B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2BE7DA01-5E20-41BD-826E-7F328002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A34D5D0D-229E-4AF7-928B-37C41B66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00006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886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4F0BCF0-D77D-4BAC-ACC6-E58E2771C8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A8BB17A-3886-437E-B029-FA39EB4C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FD7AEDA9-25F3-4EBC-AEFD-6D675442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49582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5365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E431200A-E5F1-4F37-8164-2FFA693ECB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AB19BB-2DBF-4D3A-8459-E3D69AC6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75FB2E99-4EC2-4268-AB1B-CDAADA5B0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381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64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119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0BD98DE-0FE7-4EE7-BD09-E062E3DFF2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23F4A9D-4298-4A99-BC78-A135ACB9E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55F2F4FF-176B-4A6C-93AD-E9D9F50C6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4889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416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9F6BAA13-0830-4EAC-B836-D5C1707063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1A3243-C799-46F9-AD23-9C216B88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27A667A7-0101-4FE5-B036-E06942A90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378258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B7FA2FC1-303A-41AE-893E-D166CE77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023F59A7-2729-4B8A-AAF9-7793D267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41881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8672E4AF-E70B-4478-86F5-CE8AE7E854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4FBBD37-7F67-4259-B493-0B636DB8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95BA5566-A5E0-4321-B599-BEB03BF1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1315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70DA433E-E19E-4759-8678-A4A2C1FDE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0C9783D8-1EF3-4B37-9ED6-215985DC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5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4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B49A3FFB-6076-1A41-984A-4C785448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CD73630F-A3D6-904E-99E5-08307F87D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893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4431F304-E76D-3146-964B-14DFE1E9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4661CA4A-8E0E-8C49-BC3E-1A4B3C985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84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2">
            <a:extLst>
              <a:ext uri="{FF2B5EF4-FFF2-40B4-BE49-F238E27FC236}">
                <a16:creationId xmlns:a16="http://schemas.microsoft.com/office/drawing/2014/main" id="{0B3AA98A-AB8C-42AF-A30A-D209CA99F1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0537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7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072502-4E4A-449F-AA2C-76A83E5B0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8B7CF3-00A0-472B-8D13-4F9BD411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C8E5455-3D59-4FA3-A1BA-DEA033D3E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47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FC42E7-C7B6-4BB1-8678-1916449E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8FC5351-58AB-4694-B2C5-C21BBC38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D0D3338-C838-4294-B690-189DBEA7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A64C9D0-EBD5-4D33-BD7B-CCF2F5E1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93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03B7481-3688-4B04-B67E-23B7FD9F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F73DD26-4037-4A18-A05E-AA134B9D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496E061-70AD-45E6-B695-FC98F914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27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8D2398-FC0D-4E0C-B5AD-8C2E8FAF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449673-CC7C-4DA6-A417-52E1BA9E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A87EF4F6-FD80-4958-8E24-E370421914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55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F13CE7-7E72-49FD-9179-672195AA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1C6E529-3426-4CD8-8DE8-704A00260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05DCFF-9452-43CA-A8F2-63B746EF6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0593" y="6292742"/>
            <a:ext cx="1200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05/20/2021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F726A0-91AD-490D-8F7E-2F883D0BD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23500" y="6292742"/>
            <a:ext cx="6208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Spring 2021 - Lecture 9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EDB195-5C8F-492E-BE84-4A9C1B3F7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74303" y="6292742"/>
            <a:ext cx="8590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4A93"/>
                </a:solidFill>
              </a:defRPr>
            </a:lvl1pPr>
          </a:lstStyle>
          <a:p>
            <a:fld id="{06668B70-52D5-4929-987C-994778F03EBF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BE4884A-7C66-4471-9DC2-28A0785C029A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86" y="6256460"/>
            <a:ext cx="474315" cy="416546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62334063-BE89-470A-9647-0823B610892C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35" y="6293084"/>
            <a:ext cx="16334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71" r:id="rId4"/>
    <p:sldLayoutId id="2147483672" r:id="rId5"/>
    <p:sldLayoutId id="2147483670" r:id="rId6"/>
    <p:sldLayoutId id="2147483654" r:id="rId7"/>
    <p:sldLayoutId id="2147483655" r:id="rId8"/>
    <p:sldLayoutId id="2147483651" r:id="rId9"/>
    <p:sldLayoutId id="2147483674" r:id="rId10"/>
    <p:sldLayoutId id="2147483660" r:id="rId11"/>
    <p:sldLayoutId id="2147483675" r:id="rId12"/>
    <p:sldLayoutId id="2147483661" r:id="rId13"/>
    <p:sldLayoutId id="2147483676" r:id="rId14"/>
    <p:sldLayoutId id="2147483673" r:id="rId15"/>
    <p:sldLayoutId id="2147483677" r:id="rId16"/>
    <p:sldLayoutId id="2147483664" r:id="rId17"/>
    <p:sldLayoutId id="2147483678" r:id="rId18"/>
    <p:sldLayoutId id="2147483665" r:id="rId19"/>
    <p:sldLayoutId id="2147483679" r:id="rId20"/>
    <p:sldLayoutId id="2147483666" r:id="rId21"/>
    <p:sldLayoutId id="2147483680" r:id="rId22"/>
    <p:sldLayoutId id="2147483667" r:id="rId23"/>
    <p:sldLayoutId id="2147483681" r:id="rId24"/>
    <p:sldLayoutId id="2147483668" r:id="rId25"/>
    <p:sldLayoutId id="2147483682" r:id="rId2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A9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.uio.no/imb/forskning/publikasjoner/boker/2007/epidemiolgiske-kliniske-forskningsmetoder.html" TargetMode="External"/><Relationship Id="rId2" Type="http://schemas.openxmlformats.org/officeDocument/2006/relationships/hyperlink" Target="https://www.uio.no/studier/emner/sv/oekonomi/ECON4130/h15/lecture-note-on-f-test-2015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.uio.no/imb/personer/vit/veierod/boker/epidemiologiske-og-kliniske-forskningsmetoder/datafile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Partial </a:t>
            </a:r>
            <a:r>
              <a:rPr lang="en-US" i="1" dirty="0" smtClean="0"/>
              <a:t>F</a:t>
            </a:r>
            <a:r>
              <a:rPr lang="en-US" dirty="0" smtClean="0"/>
              <a:t> Test</a:t>
            </a:r>
            <a:endParaRPr lang="en-US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Nina Gunnes</a:t>
            </a:r>
          </a:p>
          <a:p>
            <a:pPr marL="0" indent="0">
              <a:buNone/>
            </a:pPr>
            <a:r>
              <a:rPr lang="en-US" dirty="0" smtClean="0"/>
              <a:t>May 20, 2021</a:t>
            </a:r>
            <a:endParaRPr lang="en-US" dirty="0"/>
          </a:p>
        </p:txBody>
      </p:sp>
      <p:pic>
        <p:nvPicPr>
          <p:cNvPr id="7" name="Plassholder for bilde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3" b="1463"/>
          <a:stretch>
            <a:fillRect/>
          </a:stretch>
        </p:blipFill>
        <p:spPr/>
      </p:pic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94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 in Stata, cont.</a:t>
            </a:r>
            <a:endParaRPr lang="en-US" dirty="0"/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90165"/>
            <a:ext cx="5181600" cy="2931694"/>
          </a:xfrm>
        </p:spPr>
      </p:pic>
      <p:pic>
        <p:nvPicPr>
          <p:cNvPr id="9" name="Plassholder for innhold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90165"/>
            <a:ext cx="5181600" cy="2931694"/>
          </a:xfrm>
        </p:spPr>
      </p:pic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10</a:t>
            </a:fld>
            <a:endParaRPr lang="nb-NO"/>
          </a:p>
        </p:txBody>
      </p:sp>
      <p:sp>
        <p:nvSpPr>
          <p:cNvPr id="10" name="Rektangel 9"/>
          <p:cNvSpPr/>
          <p:nvPr/>
        </p:nvSpPr>
        <p:spPr>
          <a:xfrm>
            <a:off x="828000" y="2178000"/>
            <a:ext cx="4698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ktangel 10"/>
          <p:cNvSpPr/>
          <p:nvPr/>
        </p:nvSpPr>
        <p:spPr>
          <a:xfrm>
            <a:off x="1386000" y="2178000"/>
            <a:ext cx="1098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ktangel 11"/>
          <p:cNvSpPr/>
          <p:nvPr/>
        </p:nvSpPr>
        <p:spPr>
          <a:xfrm>
            <a:off x="6156000" y="2178000"/>
            <a:ext cx="5184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ktangel 12"/>
          <p:cNvSpPr/>
          <p:nvPr/>
        </p:nvSpPr>
        <p:spPr>
          <a:xfrm>
            <a:off x="6714000" y="2178000"/>
            <a:ext cx="1602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ktangel 13"/>
          <p:cNvSpPr/>
          <p:nvPr/>
        </p:nvSpPr>
        <p:spPr>
          <a:xfrm>
            <a:off x="1602000" y="2790000"/>
            <a:ext cx="900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ktangel 14"/>
          <p:cNvSpPr/>
          <p:nvPr/>
        </p:nvSpPr>
        <p:spPr>
          <a:xfrm>
            <a:off x="2502000" y="2790000"/>
            <a:ext cx="396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ktangel 15"/>
          <p:cNvSpPr/>
          <p:nvPr/>
        </p:nvSpPr>
        <p:spPr>
          <a:xfrm>
            <a:off x="6930000" y="2790000"/>
            <a:ext cx="900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ktangel 16"/>
          <p:cNvSpPr/>
          <p:nvPr/>
        </p:nvSpPr>
        <p:spPr>
          <a:xfrm>
            <a:off x="7830000" y="2790000"/>
            <a:ext cx="396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ktangel 17"/>
          <p:cNvSpPr/>
          <p:nvPr/>
        </p:nvSpPr>
        <p:spPr>
          <a:xfrm>
            <a:off x="6930000" y="4374000"/>
            <a:ext cx="900000" cy="396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TekstSylinder 18"/>
          <p:cNvSpPr txBox="1"/>
          <p:nvPr/>
        </p:nvSpPr>
        <p:spPr>
          <a:xfrm>
            <a:off x="2700000" y="1620000"/>
            <a:ext cx="1440000" cy="36000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 smtClean="0"/>
              <a:t>Reduced model</a:t>
            </a:r>
          </a:p>
        </p:txBody>
      </p:sp>
      <p:sp>
        <p:nvSpPr>
          <p:cNvPr id="20" name="TekstSylinder 19"/>
          <p:cNvSpPr txBox="1"/>
          <p:nvPr/>
        </p:nvSpPr>
        <p:spPr>
          <a:xfrm>
            <a:off x="8100000" y="1620000"/>
            <a:ext cx="1440000" cy="36000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200" b="1" dirty="0" smtClean="0"/>
              <a:t>Full model</a:t>
            </a:r>
          </a:p>
        </p:txBody>
      </p:sp>
    </p:spTree>
    <p:extLst>
      <p:ext uri="{BB962C8B-B14F-4D97-AF65-F5344CB8AC3E}">
        <p14:creationId xmlns:p14="http://schemas.microsoft.com/office/powerpoint/2010/main" val="115296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 in Stata,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Obtaining relevant information from the Stata output</a:t>
                </a:r>
              </a:p>
              <a:p>
                <a:pPr lvl="1"/>
                <a:r>
                  <a:rPr lang="en-US" dirty="0" smtClean="0"/>
                  <a:t>Residual sum of squares and degrees of freedom</a:t>
                </a:r>
              </a:p>
              <a:p>
                <a:r>
                  <a:rPr lang="en-US" dirty="0" smtClean="0"/>
                  <a:t>Defining quantities for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reduced</a:t>
                </a:r>
                <a:r>
                  <a:rPr lang="en-US" dirty="0" smtClean="0"/>
                  <a:t> model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𝑅𝑆</m:t>
                        </m:r>
                        <m:r>
                          <a:rPr lang="nb-NO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𝑟𝑒𝑑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𝑢𝑐𝑒𝑑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=2461.954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</a:rPr>
                          <m:t>𝑑𝑓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𝑟𝑒𝑑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𝑢𝑐𝑒𝑑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=29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Defining quantities for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full</a:t>
                </a:r>
                <a:r>
                  <a:rPr lang="en-US" dirty="0" smtClean="0"/>
                  <a:t> model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𝑅𝑆</m:t>
                        </m:r>
                        <m:r>
                          <a:rPr lang="nb-NO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𝑓𝑢𝑙𝑙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=1778.775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</a:rPr>
                          <m:t>𝑑𝑓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𝑓𝑢𝑙𝑙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=26</m:t>
                    </m:r>
                  </m:oMath>
                </a14:m>
                <a:endParaRPr lang="nb-NO" b="0" dirty="0" smtClean="0"/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24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 in Stata,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Calculating the test statistic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2461.954−1778.775</m:t>
                                </m:r>
                              </m:e>
                            </m:d>
                          </m:num>
                          <m:den>
                            <m:d>
                              <m:d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29−26</m:t>
                                </m:r>
                              </m:e>
                            </m:d>
                          </m:den>
                        </m:f>
                      </m:num>
                      <m:den>
                        <m:f>
                          <m:fPr>
                            <m:type m:val="lin"/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1778.775</m:t>
                            </m:r>
                          </m:num>
                          <m:den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26</m:t>
                            </m:r>
                          </m:den>
                        </m:f>
                      </m:den>
                    </m:f>
                    <m:r>
                      <a:rPr lang="nb-NO" b="0" i="1" smtClean="0">
                        <a:latin typeface="Cambria Math" panose="02040503050406030204" pitchFamily="18" charset="0"/>
                      </a:rPr>
                      <m:t>=3.33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Finding the P value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3,26</m:t>
                            </m:r>
                          </m:sub>
                        </m:s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&gt;3.33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=0.035</m:t>
                    </m:r>
                  </m:oMath>
                </a14:m>
                <a:endParaRPr lang="nb-NO" b="0" dirty="0" smtClean="0"/>
              </a:p>
              <a:p>
                <a:r>
                  <a:rPr lang="en-US" dirty="0" smtClean="0"/>
                  <a:t>Effect of body mass index</a:t>
                </a:r>
              </a:p>
              <a:p>
                <a:pPr lvl="1"/>
                <a:r>
                  <a:rPr lang="en-US" dirty="0" smtClean="0"/>
                  <a:t>Choosing the full model</a:t>
                </a:r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118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lassholder for innhold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90165"/>
            <a:ext cx="5181600" cy="2931694"/>
          </a:xfrm>
        </p:spPr>
      </p:pic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12</a:t>
            </a:fld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6156000" y="2178000"/>
            <a:ext cx="1116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ktangel 9"/>
          <p:cNvSpPr/>
          <p:nvPr/>
        </p:nvSpPr>
        <p:spPr>
          <a:xfrm>
            <a:off x="6156000" y="2412000"/>
            <a:ext cx="1116000" cy="396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ktangel 10"/>
          <p:cNvSpPr/>
          <p:nvPr/>
        </p:nvSpPr>
        <p:spPr>
          <a:xfrm>
            <a:off x="6156000" y="2898000"/>
            <a:ext cx="1836000" cy="288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5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Goldstein </a:t>
            </a:r>
            <a:r>
              <a:rPr lang="en-US" dirty="0"/>
              <a:t>H. </a:t>
            </a:r>
            <a:r>
              <a:rPr lang="en-US" dirty="0" smtClean="0"/>
              <a:t>Introduction </a:t>
            </a:r>
            <a:r>
              <a:rPr lang="en-US" dirty="0"/>
              <a:t>to F-testing in linear regression </a:t>
            </a:r>
            <a:r>
              <a:rPr lang="en-US" dirty="0" smtClean="0"/>
              <a:t>models. </a:t>
            </a:r>
            <a:r>
              <a:rPr lang="en-US" dirty="0"/>
              <a:t>Lecture notes</a:t>
            </a:r>
            <a:r>
              <a:rPr lang="en-US" dirty="0" smtClean="0"/>
              <a:t>. November 2015. Accessed May 19, 2021.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www.uio.no/studier/emner/sv/oekonomi/ECON4130/h15/lecture-note-on-f-test-2015.pdf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Laake P, </a:t>
            </a:r>
            <a:r>
              <a:rPr lang="en-US" dirty="0" err="1" smtClean="0"/>
              <a:t>Hjartåker</a:t>
            </a:r>
            <a:r>
              <a:rPr lang="en-US" dirty="0" smtClean="0"/>
              <a:t> A, </a:t>
            </a:r>
            <a:r>
              <a:rPr lang="en-US" dirty="0" err="1" smtClean="0"/>
              <a:t>Thelle</a:t>
            </a:r>
            <a:r>
              <a:rPr lang="en-US" dirty="0" smtClean="0"/>
              <a:t> DS, Veierød MB. </a:t>
            </a:r>
            <a:r>
              <a:rPr lang="en-US" i="1" dirty="0" err="1" smtClean="0"/>
              <a:t>Epidemiologiske</a:t>
            </a:r>
            <a:r>
              <a:rPr lang="en-US" i="1" dirty="0" smtClean="0"/>
              <a:t> </a:t>
            </a:r>
            <a:r>
              <a:rPr lang="en-US" i="1" dirty="0" err="1" smtClean="0"/>
              <a:t>og</a:t>
            </a:r>
            <a:r>
              <a:rPr lang="en-US" i="1" dirty="0" smtClean="0"/>
              <a:t> </a:t>
            </a:r>
            <a:r>
              <a:rPr lang="en-US" i="1" dirty="0" err="1" smtClean="0"/>
              <a:t>kliniske</a:t>
            </a:r>
            <a:r>
              <a:rPr lang="en-US" i="1" dirty="0" smtClean="0"/>
              <a:t> </a:t>
            </a:r>
            <a:r>
              <a:rPr lang="en-US" i="1" dirty="0" err="1" smtClean="0"/>
              <a:t>forskningsmetoder</a:t>
            </a:r>
            <a:r>
              <a:rPr lang="en-US" dirty="0" smtClean="0"/>
              <a:t>. Oslo: </a:t>
            </a:r>
            <a:r>
              <a:rPr lang="en-US" dirty="0" err="1" smtClean="0"/>
              <a:t>Gyldendal</a:t>
            </a:r>
            <a:r>
              <a:rPr lang="en-US" dirty="0" smtClean="0"/>
              <a:t> </a:t>
            </a:r>
            <a:r>
              <a:rPr lang="en-US" dirty="0" err="1" smtClean="0"/>
              <a:t>akademisk</a:t>
            </a:r>
            <a:r>
              <a:rPr lang="en-US" dirty="0" smtClean="0"/>
              <a:t>; 2007. </a:t>
            </a:r>
            <a:r>
              <a:rPr lang="en-US" dirty="0" smtClean="0">
                <a:hlinkClick r:id="rId3"/>
              </a:rPr>
              <a:t>https://www.med.uio.no/imb/forskning/publikasjoner/boker/2007/epidemiolgiske-kliniske-forskningsmetoder.html</a:t>
            </a:r>
            <a:r>
              <a:rPr lang="en-US" dirty="0" smtClean="0"/>
              <a:t>.</a:t>
            </a:r>
          </a:p>
          <a:p>
            <a:r>
              <a:rPr lang="it-IT" dirty="0"/>
              <a:t>StataCorp. 2017. </a:t>
            </a:r>
            <a:r>
              <a:rPr lang="it-IT" i="1" dirty="0"/>
              <a:t>Stata 15 Base Reference Manual</a:t>
            </a:r>
            <a:r>
              <a:rPr lang="it-IT" dirty="0"/>
              <a:t>. College Station, TX: Stata Press</a:t>
            </a:r>
            <a:r>
              <a:rPr lang="it-IT" dirty="0" smtClean="0"/>
              <a:t>.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13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15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</a:t>
            </a:r>
            <a:r>
              <a:rPr lang="en-US" i="1" dirty="0" smtClean="0"/>
              <a:t>F</a:t>
            </a:r>
            <a:r>
              <a:rPr lang="en-US" dirty="0" smtClean="0"/>
              <a:t> test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Comparing two linear regression models</a:t>
                </a:r>
              </a:p>
              <a:p>
                <a:pPr lvl="1"/>
                <a:r>
                  <a:rPr lang="en-US" dirty="0" smtClean="0"/>
                  <a:t>Reduced model: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+⋯+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F</a:t>
                </a:r>
                <a:r>
                  <a:rPr lang="en-US" dirty="0" smtClean="0"/>
                  <a:t>ull model: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+⋯+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+⋯+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Testing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extra regression coefficients in full model are equal to 0</a:t>
                </a:r>
              </a:p>
              <a:p>
                <a:pPr lvl="1"/>
                <a:r>
                  <a:rPr lang="en-US" dirty="0" smtClean="0"/>
                  <a:t>Null hypothesis: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=…=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Defining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residual sum of squares</a:t>
                </a:r>
                <a:r>
                  <a:rPr lang="en-US" dirty="0" smtClean="0"/>
                  <a:t> for each regression model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𝑅𝑆𝑆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𝑌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b="0" dirty="0" smtClean="0"/>
              </a:p>
              <a:p>
                <a:pPr lvl="1"/>
                <a:r>
                  <a:rPr lang="en-US" b="0" dirty="0" smtClean="0"/>
                  <a:t>Amount of variance not explained by the regression model</a:t>
                </a:r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2" b="-3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2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4230000" y="2304000"/>
            <a:ext cx="2988000" cy="41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ktangel 7"/>
          <p:cNvSpPr/>
          <p:nvPr/>
        </p:nvSpPr>
        <p:spPr>
          <a:xfrm>
            <a:off x="3600000" y="2718000"/>
            <a:ext cx="2988000" cy="41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ktangel 8"/>
          <p:cNvSpPr/>
          <p:nvPr/>
        </p:nvSpPr>
        <p:spPr>
          <a:xfrm>
            <a:off x="6588000" y="2718000"/>
            <a:ext cx="3834000" cy="41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ktangel 9"/>
          <p:cNvSpPr/>
          <p:nvPr/>
        </p:nvSpPr>
        <p:spPr>
          <a:xfrm>
            <a:off x="7506000" y="2304000"/>
            <a:ext cx="252000" cy="41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ktangel 10"/>
          <p:cNvSpPr/>
          <p:nvPr/>
        </p:nvSpPr>
        <p:spPr>
          <a:xfrm>
            <a:off x="10692000" y="2718000"/>
            <a:ext cx="252000" cy="41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0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</a:t>
            </a:r>
            <a:r>
              <a:rPr lang="en-US" i="1" dirty="0" smtClean="0"/>
              <a:t>F</a:t>
            </a:r>
            <a:r>
              <a:rPr lang="en-US" dirty="0" smtClean="0"/>
              <a:t> test,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Defining the test statistic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𝐹</m:t>
                    </m:r>
                    <m:r>
                      <a:rPr lang="nb-NO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𝑅𝑆𝑆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𝑟𝑒𝑑</m:t>
                                    </m:r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𝑢𝑠𝑒𝑑</m:t>
                                    </m:r>
                                  </m:sub>
                                </m:sSub>
                                <m:r>
                                  <a:rPr lang="nb-NO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𝑅𝑆𝑆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𝑓𝑢𝑙𝑙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d>
                              <m:d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𝑑𝑓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𝑟𝑒𝑑</m:t>
                                    </m:r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𝑢𝑐𝑒𝑑</m:t>
                                    </m:r>
                                  </m:sub>
                                </m:sSub>
                                <m:r>
                                  <a:rPr lang="nb-NO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𝑑𝑓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𝑓𝑢𝑙𝑙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num>
                      <m:den>
                        <m:f>
                          <m:fPr>
                            <m:type m:val="lin"/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𝑅𝑆𝑆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𝑓𝑢𝑙𝑙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𝑑𝑓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𝑓𝑢𝑙𝑙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𝑅𝑆𝑆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𝑟𝑒𝑑𝑢𝑐𝑒𝑑</m:t>
                                    </m:r>
                                  </m:sub>
                                </m:sSub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𝑅𝑆𝑆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 panose="02040503050406030204" pitchFamily="18" charset="0"/>
                                      </a:rPr>
                                      <m:t>𝑓𝑢𝑙𝑙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den>
                        </m:f>
                      </m:num>
                      <m:den>
                        <m:f>
                          <m:fPr>
                            <m:type m:val="lin"/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𝑅𝑆𝑆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𝑓𝑢𝑙𝑙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nb-NO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den>
                        </m:f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 smtClean="0"/>
                  <a:t>Test statistic following a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Fisher distribution</a:t>
                </a:r>
                <a:r>
                  <a:rPr lang="en-US" dirty="0" smtClean="0"/>
                  <a:t>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𝐹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~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/>
                          </a:rPr>
                          <m:t>𝐹</m:t>
                        </m:r>
                      </m:e>
                      <m:sub>
                        <m:sSub>
                          <m:sSubPr>
                            <m:ctrlPr>
                              <a:rPr lang="nb-NO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nb-NO" b="0" i="1" smtClean="0">
                            <a:latin typeface="Cambria Math" panose="02040503050406030204" pitchFamily="18" charset="0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nb-NO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Degrees of freedom for numerator: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𝜈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</a:rPr>
                          <m:t>𝑑𝑓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𝑟𝑒𝑑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𝑢𝑐𝑒𝑑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</a:rPr>
                          <m:t>𝑑𝑓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𝑓𝑢𝑙𝑙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Degrees of freedom for </a:t>
                </a:r>
                <a:r>
                  <a:rPr lang="en-US" dirty="0" smtClean="0"/>
                  <a:t>denominator: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𝜈</m:t>
                        </m:r>
                      </m:e>
                      <m:sub>
                        <m:r>
                          <a:rPr lang="nb-NO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nb-NO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/>
                          </a:rPr>
                          <m:t>𝑑𝑓</m:t>
                        </m:r>
                      </m:e>
                      <m:sub>
                        <m:r>
                          <a:rPr lang="nb-NO" i="1">
                            <a:latin typeface="Cambria Math"/>
                          </a:rPr>
                          <m:t>𝑓𝑢𝑙𝑙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en-US" dirty="0" smtClean="0"/>
              </a:p>
              <a:p>
                <a:r>
                  <a:rPr lang="en-US" dirty="0" smtClean="0"/>
                  <a:t>Null hypothesis rejected if P value is below significance level</a:t>
                </a:r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3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7146000" y="2268000"/>
            <a:ext cx="2358000" cy="342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ktangel 7"/>
          <p:cNvSpPr/>
          <p:nvPr/>
        </p:nvSpPr>
        <p:spPr>
          <a:xfrm>
            <a:off x="7362000" y="2646000"/>
            <a:ext cx="828000" cy="342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ktangel 8"/>
          <p:cNvSpPr/>
          <p:nvPr/>
        </p:nvSpPr>
        <p:spPr>
          <a:xfrm>
            <a:off x="9594000" y="2268000"/>
            <a:ext cx="180000" cy="342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ktangel 9"/>
          <p:cNvSpPr/>
          <p:nvPr/>
        </p:nvSpPr>
        <p:spPr>
          <a:xfrm>
            <a:off x="8280000" y="2646000"/>
            <a:ext cx="1260000" cy="342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9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3.11 in Laake et al. (2007)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Data on systolic blood pressure</a:t>
                </a:r>
              </a:p>
              <a:p>
                <a:pPr lvl="1"/>
                <a:r>
                  <a:rPr lang="en-US" dirty="0" smtClean="0"/>
                  <a:t>32 subjects</a:t>
                </a:r>
              </a:p>
              <a:p>
                <a:r>
                  <a:rPr lang="en-US" dirty="0" smtClean="0"/>
                  <a:t>A continuous outcome variable</a:t>
                </a:r>
              </a:p>
              <a:p>
                <a:pPr lvl="1"/>
                <a:r>
                  <a:rPr lang="en-US" dirty="0"/>
                  <a:t>Systolic blood pressure (in mmHg):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/>
                      </a:rPr>
                      <m:t>𝑠𝑏𝑝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Three exposure variables</a:t>
                </a:r>
              </a:p>
              <a:p>
                <a:pPr lvl="1"/>
                <a:r>
                  <a:rPr lang="en-US" dirty="0" smtClean="0"/>
                  <a:t>Age (in years):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𝑎𝑙𝑑𝑒𝑟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Body mass index: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𝑘𝑚𝑖</m:t>
                    </m:r>
                  </m:oMath>
                </a14:m>
                <a:endParaRPr lang="nb-NO" b="0" dirty="0" smtClean="0"/>
              </a:p>
              <a:p>
                <a:pPr lvl="1"/>
                <a:r>
                  <a:rPr lang="en-US" dirty="0" smtClean="0"/>
                  <a:t>Smoking (0 – non-smoker, 1 – smoker):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𝑟</m:t>
                    </m:r>
                    <m:r>
                      <a:rPr lang="nb-NO" b="0" i="1" smtClean="0">
                        <a:latin typeface="Cambria Math"/>
                      </a:rPr>
                      <m:t>ø</m:t>
                    </m:r>
                    <m:r>
                      <a:rPr lang="nb-NO" b="0" i="1" smtClean="0">
                        <a:latin typeface="Cambria Math"/>
                      </a:rPr>
                      <m:t>𝑦𝑘𝑖𝑛𝑔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167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3.11 in Laake et al. (2007),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Described in Chapter 3 in the book by Laake et al. (2007)</a:t>
            </a:r>
          </a:p>
          <a:p>
            <a:r>
              <a:rPr lang="en-US" dirty="0" smtClean="0"/>
              <a:t>Data and variable description available for download</a:t>
            </a:r>
          </a:p>
          <a:p>
            <a:pPr lvl="1"/>
            <a:r>
              <a:rPr lang="en-US" dirty="0">
                <a:hlinkClick r:id="rId2"/>
              </a:rPr>
              <a:t>https://www.med.uio.no/imb/personer/vit/veierod/boker/epidemiologiske-og-kliniske-forskningsmetoder/datafiler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287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 in Stata</a:t>
            </a:r>
            <a:endParaRPr lang="en-US" dirty="0"/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90165"/>
            <a:ext cx="5181600" cy="2931694"/>
          </a:xfrm>
        </p:spPr>
      </p:pic>
      <p:pic>
        <p:nvPicPr>
          <p:cNvPr id="9" name="Plassholder for innhold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90165"/>
            <a:ext cx="5181600" cy="2931695"/>
          </a:xfrm>
        </p:spPr>
      </p:pic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6</a:t>
            </a:fld>
            <a:endParaRPr lang="nb-NO"/>
          </a:p>
        </p:txBody>
      </p:sp>
      <p:sp>
        <p:nvSpPr>
          <p:cNvPr id="10" name="Rektangel 9"/>
          <p:cNvSpPr/>
          <p:nvPr/>
        </p:nvSpPr>
        <p:spPr>
          <a:xfrm>
            <a:off x="828000" y="2178000"/>
            <a:ext cx="612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ktangel 10"/>
          <p:cNvSpPr/>
          <p:nvPr/>
        </p:nvSpPr>
        <p:spPr>
          <a:xfrm>
            <a:off x="6156000" y="2178000"/>
            <a:ext cx="756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7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 in Stata,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necessarily a linear effect of body mass index</a:t>
            </a:r>
          </a:p>
          <a:p>
            <a:r>
              <a:rPr lang="en-US" dirty="0" smtClean="0"/>
              <a:t>Categorizing body mass index as by its quartiles</a:t>
            </a:r>
          </a:p>
          <a:p>
            <a:pPr lvl="1"/>
            <a:r>
              <a:rPr lang="en-US" dirty="0" smtClean="0"/>
              <a:t>Category 1: first quartile</a:t>
            </a:r>
          </a:p>
          <a:p>
            <a:pPr lvl="1"/>
            <a:r>
              <a:rPr lang="en-US" dirty="0" smtClean="0"/>
              <a:t>Category 2: second quartile</a:t>
            </a:r>
          </a:p>
          <a:p>
            <a:pPr lvl="1"/>
            <a:r>
              <a:rPr lang="en-US" dirty="0" smtClean="0"/>
              <a:t>Category 3: third quartile</a:t>
            </a:r>
          </a:p>
          <a:p>
            <a:pPr lvl="1"/>
            <a:r>
              <a:rPr lang="en-US" dirty="0" smtClean="0"/>
              <a:t>Category 4: fourth quartile</a:t>
            </a:r>
          </a:p>
          <a:p>
            <a:r>
              <a:rPr lang="en-US" dirty="0" smtClean="0"/>
              <a:t>Defining </a:t>
            </a:r>
            <a:r>
              <a:rPr lang="en-US" dirty="0" smtClean="0">
                <a:solidFill>
                  <a:srgbClr val="FF0000"/>
                </a:solidFill>
              </a:rPr>
              <a:t>dummy variables</a:t>
            </a:r>
            <a:r>
              <a:rPr lang="en-US" dirty="0" smtClean="0"/>
              <a:t> for each category</a:t>
            </a:r>
          </a:p>
          <a:p>
            <a:pPr lvl="1"/>
            <a:r>
              <a:rPr lang="en-US" dirty="0" smtClean="0"/>
              <a:t>First category as the reference</a:t>
            </a:r>
          </a:p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47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 in Stata, cont.</a:t>
            </a:r>
            <a:endParaRPr lang="en-US" dirty="0"/>
          </a:p>
        </p:txBody>
      </p:sp>
      <p:pic>
        <p:nvPicPr>
          <p:cNvPr id="8" name="Plassholder for innhold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90165"/>
            <a:ext cx="5181600" cy="2931694"/>
          </a:xfrm>
        </p:spPr>
      </p:pic>
      <p:pic>
        <p:nvPicPr>
          <p:cNvPr id="9" name="Plassholder for innhold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190165"/>
            <a:ext cx="5181600" cy="2931694"/>
          </a:xfrm>
        </p:spPr>
      </p:pic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8</a:t>
            </a:fld>
            <a:endParaRPr lang="nb-NO"/>
          </a:p>
        </p:txBody>
      </p:sp>
      <p:sp>
        <p:nvSpPr>
          <p:cNvPr id="10" name="Rektangel 9"/>
          <p:cNvSpPr/>
          <p:nvPr/>
        </p:nvSpPr>
        <p:spPr>
          <a:xfrm>
            <a:off x="828000" y="2178000"/>
            <a:ext cx="1962000" cy="14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ktangel 10"/>
          <p:cNvSpPr/>
          <p:nvPr/>
        </p:nvSpPr>
        <p:spPr>
          <a:xfrm>
            <a:off x="6156000" y="2178000"/>
            <a:ext cx="2052000" cy="50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ktangel 11"/>
          <p:cNvSpPr/>
          <p:nvPr/>
        </p:nvSpPr>
        <p:spPr>
          <a:xfrm>
            <a:off x="6156000" y="2916000"/>
            <a:ext cx="2052000" cy="50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ektangel 12"/>
          <p:cNvSpPr/>
          <p:nvPr/>
        </p:nvSpPr>
        <p:spPr>
          <a:xfrm>
            <a:off x="6156000" y="3654000"/>
            <a:ext cx="2052000" cy="50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ektangel 13"/>
          <p:cNvSpPr/>
          <p:nvPr/>
        </p:nvSpPr>
        <p:spPr>
          <a:xfrm>
            <a:off x="6156000" y="4392000"/>
            <a:ext cx="2052000" cy="50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ktangel 14"/>
          <p:cNvSpPr/>
          <p:nvPr/>
        </p:nvSpPr>
        <p:spPr>
          <a:xfrm>
            <a:off x="828000" y="2538000"/>
            <a:ext cx="2700000" cy="1386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2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it in Stata,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Fitting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reduced</a:t>
                </a:r>
                <a:r>
                  <a:rPr lang="en-US" dirty="0" smtClean="0"/>
                  <a:t> linear regression model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𝑌</m:t>
                    </m:r>
                    <m:r>
                      <a:rPr lang="nb-NO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nb-NO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𝑎𝑙𝑑𝑒𝑟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nb-NO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ø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𝑦𝑘𝑖𝑛𝑔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Fitting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full</a:t>
                </a:r>
                <a:r>
                  <a:rPr lang="en-US" dirty="0" smtClean="0"/>
                  <a:t> linear regression model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𝑌</m:t>
                    </m:r>
                    <m:r>
                      <a:rPr lang="nb-NO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nb-NO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nb-NO" i="1">
                        <a:latin typeface="Cambria Math"/>
                        <a:ea typeface="Cambria Math"/>
                      </a:rPr>
                      <m:t>×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𝑎𝑙𝑑𝑒𝑟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nb-NO" i="1">
                        <a:latin typeface="Cambria Math"/>
                        <a:ea typeface="Cambria Math"/>
                      </a:rPr>
                      <m:t>×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ø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𝑦𝑘𝑖𝑛𝑔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i="1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nb-NO" i="1">
                        <a:latin typeface="Cambria Math"/>
                        <a:ea typeface="Cambria Math"/>
                      </a:rPr>
                      <m:t>×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𝑘𝑚𝑖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_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𝑔𝑟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2+</m:t>
                    </m:r>
                    <m:sSub>
                      <m:sSubPr>
                        <m:ctrlPr>
                          <a:rPr lang="nb-NO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nb-NO" i="1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i="1">
                            <a:latin typeface="Cambria Math"/>
                            <a:ea typeface="Cambria Math"/>
                          </a:rPr>
                          <m:t>4</m:t>
                        </m:r>
                      </m:sub>
                    </m:sSub>
                    <m:r>
                      <a:rPr lang="nb-NO" i="1">
                        <a:latin typeface="Cambria Math"/>
                        <a:ea typeface="Cambria Math"/>
                      </a:rPr>
                      <m:t>×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𝑘𝑚𝑖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_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𝑔𝑟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3+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b>
                    </m:sSub>
                    <m:r>
                      <a:rPr lang="nb-NO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𝑘𝑚𝑖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_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𝑔𝑟</m:t>
                    </m:r>
                    <m:r>
                      <a:rPr lang="nb-NO" b="0" i="1" smtClean="0">
                        <a:latin typeface="Cambria Math"/>
                        <a:ea typeface="Cambria Math"/>
                      </a:rPr>
                      <m:t>4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Effect of (categorized) body mass index on systolic blood pressure?</a:t>
                </a:r>
              </a:p>
              <a:p>
                <a:r>
                  <a:rPr lang="en-US" dirty="0" smtClean="0"/>
                  <a:t>Testing the constraint that three regression coefficients are all zero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nb-NO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sub>
                    </m:sSub>
                    <m:r>
                      <a:rPr lang="nb-NO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05/20/2021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Spring 2021 - Lecture 9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9</a:t>
            </a:fld>
            <a:endParaRPr lang="nb-NO"/>
          </a:p>
        </p:txBody>
      </p:sp>
      <p:sp>
        <p:nvSpPr>
          <p:cNvPr id="8" name="Rektangel 7"/>
          <p:cNvSpPr/>
          <p:nvPr/>
        </p:nvSpPr>
        <p:spPr>
          <a:xfrm>
            <a:off x="6696000" y="3204000"/>
            <a:ext cx="396000" cy="378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ktangel 8"/>
          <p:cNvSpPr/>
          <p:nvPr/>
        </p:nvSpPr>
        <p:spPr>
          <a:xfrm>
            <a:off x="8856000" y="3204000"/>
            <a:ext cx="396000" cy="378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ktangel 9"/>
          <p:cNvSpPr/>
          <p:nvPr/>
        </p:nvSpPr>
        <p:spPr>
          <a:xfrm>
            <a:off x="1548000" y="3528000"/>
            <a:ext cx="396000" cy="378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2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US - Overordnet – E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accent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2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US - Overordnet – ENG" id="{44D42A80-F62D-4E34-9289-0887D229E6EA}" vid="{F6CE70A2-DB41-43F6-942C-BCA637D97F5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OUS - Overordnet – ENG</Template>
  <TotalTime>29799</TotalTime>
  <Words>1026</Words>
  <Application>Microsoft Office PowerPoint</Application>
  <PresentationFormat>Widescreen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OUS - Overordnet – ENG</vt:lpstr>
      <vt:lpstr>Partial F Test</vt:lpstr>
      <vt:lpstr>Partial F test</vt:lpstr>
      <vt:lpstr>Partial F test, cont.</vt:lpstr>
      <vt:lpstr>Example 3.11 in Laake et al. (2007)</vt:lpstr>
      <vt:lpstr>Example 3.11 in Laake et al. (2007), cont.</vt:lpstr>
      <vt:lpstr>How to do it in Stata</vt:lpstr>
      <vt:lpstr>How to do it in Stata, cont.</vt:lpstr>
      <vt:lpstr>How to do it in Stata, cont.</vt:lpstr>
      <vt:lpstr>How to do it in Stata, cont.</vt:lpstr>
      <vt:lpstr>How to do it in Stata, cont.</vt:lpstr>
      <vt:lpstr>How to do it in Stata, cont.</vt:lpstr>
      <vt:lpstr>How to do it in Stata, cont.</vt:lpstr>
      <vt:lpstr>References</vt:lpstr>
    </vt:vector>
  </TitlesOfParts>
  <Company>Oslo universitetssykehus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Nina Gunnes</dc:creator>
  <cp:lastModifiedBy>Nina Gunnes</cp:lastModifiedBy>
  <cp:revision>5806</cp:revision>
  <cp:lastPrinted>2019-09-03T08:42:04Z</cp:lastPrinted>
  <dcterms:created xsi:type="dcterms:W3CDTF">2019-06-26T08:58:56Z</dcterms:created>
  <dcterms:modified xsi:type="dcterms:W3CDTF">2021-05-25T13:50:12Z</dcterms:modified>
</cp:coreProperties>
</file>